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8.jpeg"/><Relationship Id="rId7" Type="http://schemas.openxmlformats.org/officeDocument/2006/relationships/image" Target="../media/image33.svg"/><Relationship Id="rId12" Type="http://schemas.openxmlformats.org/officeDocument/2006/relationships/image" Target="../media/image9.jpeg"/><Relationship Id="rId17" Type="http://schemas.openxmlformats.org/officeDocument/2006/relationships/image" Target="../media/image40.png"/><Relationship Id="rId2" Type="http://schemas.openxmlformats.org/officeDocument/2006/relationships/image" Target="../media/image10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45223" y="1214542"/>
            <a:ext cx="9079638" cy="405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project of the historical building (part) of the Cherkasy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Children's Music School No. 1 named after M.V. Lysenko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9777052" y="677647"/>
            <a:ext cx="6877165" cy="4582986"/>
          </a:xfrm>
          <a:custGeom>
            <a:avLst/>
            <a:gdLst/>
            <a:ahLst/>
            <a:cxnLst/>
            <a:rect l="l" t="t" r="r" b="b"/>
            <a:pathLst>
              <a:path w="6877165" h="4582986">
                <a:moveTo>
                  <a:pt x="0" y="0"/>
                </a:moveTo>
                <a:lnTo>
                  <a:pt x="6877165" y="0"/>
                </a:lnTo>
                <a:lnTo>
                  <a:pt x="6877165" y="4582986"/>
                </a:lnTo>
                <a:lnTo>
                  <a:pt x="0" y="45829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17057" y="5327308"/>
            <a:ext cx="6837160" cy="4444445"/>
          </a:xfrm>
          <a:custGeom>
            <a:avLst/>
            <a:gdLst/>
            <a:ahLst/>
            <a:cxnLst/>
            <a:rect l="l" t="t" r="r" b="b"/>
            <a:pathLst>
              <a:path w="6837160" h="4444445">
                <a:moveTo>
                  <a:pt x="0" y="0"/>
                </a:moveTo>
                <a:lnTo>
                  <a:pt x="6837160" y="0"/>
                </a:lnTo>
                <a:lnTo>
                  <a:pt x="6837160" y="4444444"/>
                </a:lnTo>
                <a:lnTo>
                  <a:pt x="0" y="4444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06" t="-8007" b="-476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54717" y="-172727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61258" y="7906840"/>
            <a:ext cx="8288762" cy="1525154"/>
            <a:chOff x="0" y="0"/>
            <a:chExt cx="2183048" cy="401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3049" cy="401687"/>
            </a:xfrm>
            <a:custGeom>
              <a:avLst/>
              <a:gdLst/>
              <a:ahLst/>
              <a:cxnLst/>
              <a:rect l="l" t="t" r="r" b="b"/>
              <a:pathLst>
                <a:path w="2183049" h="401687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2857" y="3419674"/>
            <a:ext cx="8868349" cy="4005254"/>
            <a:chOff x="0" y="0"/>
            <a:chExt cx="2335697" cy="1054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5697" cy="1054882"/>
            </a:xfrm>
            <a:custGeom>
              <a:avLst/>
              <a:gdLst/>
              <a:ahLst/>
              <a:cxnLst/>
              <a:rect l="l" t="t" r="r" b="b"/>
              <a:pathLst>
                <a:path w="2335697" h="1054882">
                  <a:moveTo>
                    <a:pt x="0" y="0"/>
                  </a:moveTo>
                  <a:lnTo>
                    <a:pt x="2335697" y="0"/>
                  </a:lnTo>
                  <a:lnTo>
                    <a:pt x="2335697" y="1054882"/>
                  </a:lnTo>
                  <a:lnTo>
                    <a:pt x="0" y="105488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35697" cy="109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5574839" y="914904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3" name="AutoShape 13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4" name="Group 14"/>
          <p:cNvGrpSpPr/>
          <p:nvPr/>
        </p:nvGrpSpPr>
        <p:grpSpPr>
          <a:xfrm>
            <a:off x="292857" y="1387967"/>
            <a:ext cx="17593557" cy="1666951"/>
            <a:chOff x="0" y="0"/>
            <a:chExt cx="4633694" cy="439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33694" cy="439032"/>
            </a:xfrm>
            <a:custGeom>
              <a:avLst/>
              <a:gdLst/>
              <a:ahLst/>
              <a:cxnLst/>
              <a:rect l="l" t="t" r="r" b="b"/>
              <a:pathLst>
                <a:path w="4633694" h="439032">
                  <a:moveTo>
                    <a:pt x="0" y="0"/>
                  </a:moveTo>
                  <a:lnTo>
                    <a:pt x="4633694" y="0"/>
                  </a:lnTo>
                  <a:lnTo>
                    <a:pt x="4633694" y="439032"/>
                  </a:lnTo>
                  <a:lnTo>
                    <a:pt x="0" y="43903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33694" cy="477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5284" y="3362524"/>
            <a:ext cx="9317375" cy="4062404"/>
            <a:chOff x="0" y="0"/>
            <a:chExt cx="2453959" cy="10699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53959" cy="1069934"/>
            </a:xfrm>
            <a:custGeom>
              <a:avLst/>
              <a:gdLst/>
              <a:ahLst/>
              <a:cxnLst/>
              <a:rect l="l" t="t" r="r" b="b"/>
              <a:pathLst>
                <a:path w="2453959" h="1069934">
                  <a:moveTo>
                    <a:pt x="0" y="0"/>
                  </a:moveTo>
                  <a:lnTo>
                    <a:pt x="2453959" y="0"/>
                  </a:lnTo>
                  <a:lnTo>
                    <a:pt x="2453959" y="1069934"/>
                  </a:lnTo>
                  <a:lnTo>
                    <a:pt x="0" y="1069934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453959" cy="1108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2202211" y="6142277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58772" y="4093896"/>
            <a:ext cx="584374" cy="584374"/>
          </a:xfrm>
          <a:custGeom>
            <a:avLst/>
            <a:gdLst/>
            <a:ahLst/>
            <a:cxnLst/>
            <a:rect l="l" t="t" r="r" b="b"/>
            <a:pathLst>
              <a:path w="584374" h="584374">
                <a:moveTo>
                  <a:pt x="0" y="0"/>
                </a:moveTo>
                <a:lnTo>
                  <a:pt x="584374" y="0"/>
                </a:lnTo>
                <a:lnTo>
                  <a:pt x="584374" y="584375"/>
                </a:lnTo>
                <a:lnTo>
                  <a:pt x="0" y="58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58772" y="4869432"/>
            <a:ext cx="532159" cy="578433"/>
          </a:xfrm>
          <a:custGeom>
            <a:avLst/>
            <a:gdLst/>
            <a:ahLst/>
            <a:cxnLst/>
            <a:rect l="l" t="t" r="r" b="b"/>
            <a:pathLst>
              <a:path w="532159" h="578433">
                <a:moveTo>
                  <a:pt x="0" y="0"/>
                </a:moveTo>
                <a:lnTo>
                  <a:pt x="532158" y="0"/>
                </a:lnTo>
                <a:lnTo>
                  <a:pt x="532158" y="578433"/>
                </a:lnTo>
                <a:lnTo>
                  <a:pt x="0" y="5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32829" y="5717921"/>
            <a:ext cx="584044" cy="584044"/>
          </a:xfrm>
          <a:custGeom>
            <a:avLst/>
            <a:gdLst/>
            <a:ahLst/>
            <a:cxnLst/>
            <a:rect l="l" t="t" r="r" b="b"/>
            <a:pathLst>
              <a:path w="584044" h="584044">
                <a:moveTo>
                  <a:pt x="0" y="0"/>
                </a:moveTo>
                <a:lnTo>
                  <a:pt x="584044" y="0"/>
                </a:lnTo>
                <a:lnTo>
                  <a:pt x="584044" y="584044"/>
                </a:lnTo>
                <a:lnTo>
                  <a:pt x="0" y="584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32829" y="6568665"/>
            <a:ext cx="532159" cy="532159"/>
          </a:xfrm>
          <a:custGeom>
            <a:avLst/>
            <a:gdLst/>
            <a:ahLst/>
            <a:cxnLst/>
            <a:rect l="l" t="t" r="r" b="b"/>
            <a:pathLst>
              <a:path w="532159" h="532159">
                <a:moveTo>
                  <a:pt x="0" y="0"/>
                </a:moveTo>
                <a:lnTo>
                  <a:pt x="532159" y="0"/>
                </a:lnTo>
                <a:lnTo>
                  <a:pt x="532159" y="532159"/>
                </a:lnTo>
                <a:lnTo>
                  <a:pt x="0" y="532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84492" y="4820256"/>
            <a:ext cx="429964" cy="514087"/>
          </a:xfrm>
          <a:custGeom>
            <a:avLst/>
            <a:gdLst/>
            <a:ahLst/>
            <a:cxnLst/>
            <a:rect l="l" t="t" r="r" b="b"/>
            <a:pathLst>
              <a:path w="429964" h="514087">
                <a:moveTo>
                  <a:pt x="0" y="0"/>
                </a:moveTo>
                <a:lnTo>
                  <a:pt x="429963" y="0"/>
                </a:lnTo>
                <a:lnTo>
                  <a:pt x="429963" y="514087"/>
                </a:lnTo>
                <a:lnTo>
                  <a:pt x="0" y="514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156236" y="5566890"/>
            <a:ext cx="486476" cy="411072"/>
          </a:xfrm>
          <a:custGeom>
            <a:avLst/>
            <a:gdLst/>
            <a:ahLst/>
            <a:cxnLst/>
            <a:rect l="l" t="t" r="r" b="b"/>
            <a:pathLst>
              <a:path w="486476" h="411072">
                <a:moveTo>
                  <a:pt x="0" y="0"/>
                </a:moveTo>
                <a:lnTo>
                  <a:pt x="486476" y="0"/>
                </a:lnTo>
                <a:lnTo>
                  <a:pt x="486476" y="411073"/>
                </a:lnTo>
                <a:lnTo>
                  <a:pt x="0" y="4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-2232820" y="852030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20241" y="9042056"/>
            <a:ext cx="1040669" cy="1035737"/>
          </a:xfrm>
          <a:custGeom>
            <a:avLst/>
            <a:gdLst/>
            <a:ahLst/>
            <a:cxnLst/>
            <a:rect l="l" t="t" r="r" b="b"/>
            <a:pathLst>
              <a:path w="1040669" h="1035737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824678" y="9042056"/>
            <a:ext cx="1040669" cy="1035737"/>
          </a:xfrm>
          <a:custGeom>
            <a:avLst/>
            <a:gdLst/>
            <a:ahLst/>
            <a:cxnLst/>
            <a:rect l="l" t="t" r="r" b="b"/>
            <a:pathLst>
              <a:path w="1040669" h="1035737">
                <a:moveTo>
                  <a:pt x="0" y="0"/>
                </a:moveTo>
                <a:lnTo>
                  <a:pt x="1040669" y="0"/>
                </a:lnTo>
                <a:lnTo>
                  <a:pt x="1040669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6" t="-945" b="-945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971703" y="9042056"/>
            <a:ext cx="1041049" cy="1035737"/>
          </a:xfrm>
          <a:custGeom>
            <a:avLst/>
            <a:gdLst/>
            <a:ahLst/>
            <a:cxnLst/>
            <a:rect l="l" t="t" r="r" b="b"/>
            <a:pathLst>
              <a:path w="1041049" h="1035737">
                <a:moveTo>
                  <a:pt x="0" y="0"/>
                </a:moveTo>
                <a:lnTo>
                  <a:pt x="1041048" y="0"/>
                </a:lnTo>
                <a:lnTo>
                  <a:pt x="1041048" y="1035738"/>
                </a:lnTo>
                <a:lnTo>
                  <a:pt x="0" y="10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122232" y="6322554"/>
            <a:ext cx="492223" cy="492223"/>
          </a:xfrm>
          <a:custGeom>
            <a:avLst/>
            <a:gdLst/>
            <a:ahLst/>
            <a:cxnLst/>
            <a:rect l="l" t="t" r="r" b="b"/>
            <a:pathLst>
              <a:path w="492223" h="492223">
                <a:moveTo>
                  <a:pt x="0" y="0"/>
                </a:moveTo>
                <a:lnTo>
                  <a:pt x="492223" y="0"/>
                </a:lnTo>
                <a:lnTo>
                  <a:pt x="492223" y="492223"/>
                </a:lnTo>
                <a:lnTo>
                  <a:pt x="0" y="4922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410452" y="4218761"/>
            <a:ext cx="7364540" cy="305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the facade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destroyed parts of the building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repair of the fire safety system and the surrounding area </a:t>
            </a:r>
          </a:p>
          <a:p>
            <a:pPr algn="l">
              <a:lnSpc>
                <a:spcPts val="2656"/>
              </a:lnSpc>
            </a:pPr>
            <a:endParaRPr lang="en-US" sz="2350" spc="3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656"/>
              </a:lnSpc>
            </a:pPr>
            <a:r>
              <a:rPr lang="en-US" sz="2350" spc="3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modern equipment, restoration of the territory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17526" y="8175436"/>
            <a:ext cx="9803698" cy="116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≈ 370 000 EUR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8611" y="3585963"/>
            <a:ext cx="8406381" cy="39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122232" y="3778319"/>
            <a:ext cx="7647009" cy="75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560" b="1" spc="4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Currently, the number of visitors of the institution: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99887" y="4937757"/>
            <a:ext cx="7047114" cy="13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660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students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554"/>
              </a:lnSpc>
            </a:pP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110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employees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966562" y="5945633"/>
            <a:ext cx="6236788" cy="132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4"/>
              </a:lnSpc>
            </a:pPr>
            <a:endParaRPr/>
          </a:p>
          <a:p>
            <a:pPr algn="l">
              <a:lnSpc>
                <a:spcPts val="2554"/>
              </a:lnSpc>
            </a:pP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number of visitors is </a:t>
            </a:r>
            <a:r>
              <a:rPr lang="en-US" sz="2260" b="1" spc="3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450 people</a:t>
            </a:r>
            <a:r>
              <a:rPr lang="en-US" sz="2260" spc="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day</a:t>
            </a:r>
          </a:p>
          <a:p>
            <a:pPr algn="l">
              <a:lnSpc>
                <a:spcPts val="2554"/>
              </a:lnSpc>
            </a:pPr>
            <a:endParaRPr lang="en-US" sz="2260" spc="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01191" y="1595186"/>
            <a:ext cx="16976834" cy="176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32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project of the historical building (part) of the Cherkasy Children's Music School No. 1 named after M.V. Lysenko</a:t>
            </a:r>
          </a:p>
          <a:p>
            <a:pPr algn="ctr">
              <a:lnSpc>
                <a:spcPts val="4656"/>
              </a:lnSpc>
            </a:pPr>
            <a:endParaRPr lang="en-US" sz="332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3800" y="-2371477"/>
            <a:ext cx="24183594" cy="14044748"/>
            <a:chOff x="0" y="0"/>
            <a:chExt cx="6369342" cy="3699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9342" cy="3699028"/>
            </a:xfrm>
            <a:custGeom>
              <a:avLst/>
              <a:gdLst/>
              <a:ahLst/>
              <a:cxnLst/>
              <a:rect l="l" t="t" r="r" b="b"/>
              <a:pathLst>
                <a:path w="6369342" h="3699028">
                  <a:moveTo>
                    <a:pt x="0" y="0"/>
                  </a:moveTo>
                  <a:lnTo>
                    <a:pt x="6369342" y="0"/>
                  </a:lnTo>
                  <a:lnTo>
                    <a:pt x="6369342" y="3699028"/>
                  </a:lnTo>
                  <a:lnTo>
                    <a:pt x="0" y="369902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369342" cy="3737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0333" y="781243"/>
            <a:ext cx="6877165" cy="4582986"/>
          </a:xfrm>
          <a:custGeom>
            <a:avLst/>
            <a:gdLst/>
            <a:ahLst/>
            <a:cxnLst/>
            <a:rect l="l" t="t" r="r" b="b"/>
            <a:pathLst>
              <a:path w="6877165" h="4582986">
                <a:moveTo>
                  <a:pt x="0" y="0"/>
                </a:moveTo>
                <a:lnTo>
                  <a:pt x="6877165" y="0"/>
                </a:lnTo>
                <a:lnTo>
                  <a:pt x="6877165" y="4582986"/>
                </a:lnTo>
                <a:lnTo>
                  <a:pt x="0" y="458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28771" y="595486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45718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42282" y="7335681"/>
            <a:ext cx="4710845" cy="2951319"/>
          </a:xfrm>
          <a:custGeom>
            <a:avLst/>
            <a:gdLst/>
            <a:ahLst/>
            <a:cxnLst/>
            <a:rect l="l" t="t" r="r" b="b"/>
            <a:pathLst>
              <a:path w="4710845" h="2951319">
                <a:moveTo>
                  <a:pt x="0" y="0"/>
                </a:moveTo>
                <a:lnTo>
                  <a:pt x="4710845" y="0"/>
                </a:lnTo>
                <a:lnTo>
                  <a:pt x="4710845" y="2951319"/>
                </a:lnTo>
                <a:lnTo>
                  <a:pt x="0" y="29513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5" r="-2959" b="-480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38852" y="7017114"/>
            <a:ext cx="3401316" cy="3269886"/>
          </a:xfrm>
          <a:custGeom>
            <a:avLst/>
            <a:gdLst/>
            <a:ahLst/>
            <a:cxnLst/>
            <a:rect l="l" t="t" r="r" b="b"/>
            <a:pathLst>
              <a:path w="3401316" h="3269886">
                <a:moveTo>
                  <a:pt x="0" y="0"/>
                </a:moveTo>
                <a:lnTo>
                  <a:pt x="3401316" y="0"/>
                </a:lnTo>
                <a:lnTo>
                  <a:pt x="3401316" y="3269886"/>
                </a:lnTo>
                <a:lnTo>
                  <a:pt x="0" y="3269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17" r="-9904" b="-412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550888" y="1180757"/>
            <a:ext cx="10161615" cy="1830997"/>
            <a:chOff x="0" y="0"/>
            <a:chExt cx="4708701" cy="84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8701" cy="848450"/>
            </a:xfrm>
            <a:custGeom>
              <a:avLst/>
              <a:gdLst/>
              <a:ahLst/>
              <a:cxnLst/>
              <a:rect l="l" t="t" r="r" b="b"/>
              <a:pathLst>
                <a:path w="4708701" h="848450">
                  <a:moveTo>
                    <a:pt x="0" y="0"/>
                  </a:moveTo>
                  <a:lnTo>
                    <a:pt x="4708701" y="0"/>
                  </a:lnTo>
                  <a:lnTo>
                    <a:pt x="4708701" y="848450"/>
                  </a:lnTo>
                  <a:lnTo>
                    <a:pt x="0" y="84845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708701" cy="905600"/>
            </a:xfrm>
            <a:prstGeom prst="rect">
              <a:avLst/>
            </a:prstGeom>
          </p:spPr>
          <p:txBody>
            <a:bodyPr lIns="47455" tIns="47455" rIns="47455" bIns="47455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83590" y="9356701"/>
            <a:ext cx="1493249" cy="834353"/>
          </a:xfrm>
          <a:custGeom>
            <a:avLst/>
            <a:gdLst/>
            <a:ahLst/>
            <a:cxnLst/>
            <a:rect l="l" t="t" r="r" b="b"/>
            <a:pathLst>
              <a:path w="1493249" h="834353">
                <a:moveTo>
                  <a:pt x="0" y="0"/>
                </a:moveTo>
                <a:lnTo>
                  <a:pt x="1493249" y="0"/>
                </a:lnTo>
                <a:lnTo>
                  <a:pt x="1493249" y="834353"/>
                </a:lnTo>
                <a:lnTo>
                  <a:pt x="0" y="834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925615" y="9390610"/>
            <a:ext cx="657974" cy="766536"/>
          </a:xfrm>
          <a:custGeom>
            <a:avLst/>
            <a:gdLst/>
            <a:ahLst/>
            <a:cxnLst/>
            <a:rect l="l" t="t" r="r" b="b"/>
            <a:pathLst>
              <a:path w="657974" h="766536">
                <a:moveTo>
                  <a:pt x="0" y="0"/>
                </a:moveTo>
                <a:lnTo>
                  <a:pt x="657975" y="0"/>
                </a:lnTo>
                <a:lnTo>
                  <a:pt x="657975" y="766536"/>
                </a:lnTo>
                <a:lnTo>
                  <a:pt x="0" y="766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851" r="-191602" b="-48017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50333" y="5712701"/>
            <a:ext cx="6837160" cy="4444445"/>
          </a:xfrm>
          <a:custGeom>
            <a:avLst/>
            <a:gdLst/>
            <a:ahLst/>
            <a:cxnLst/>
            <a:rect l="l" t="t" r="r" b="b"/>
            <a:pathLst>
              <a:path w="6837160" h="4444445">
                <a:moveTo>
                  <a:pt x="0" y="0"/>
                </a:moveTo>
                <a:lnTo>
                  <a:pt x="6837159" y="0"/>
                </a:lnTo>
                <a:lnTo>
                  <a:pt x="6837159" y="4444445"/>
                </a:lnTo>
                <a:lnTo>
                  <a:pt x="0" y="4444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06" t="-8007" b="-4768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550888" y="3266471"/>
            <a:ext cx="10161615" cy="1877029"/>
            <a:chOff x="0" y="0"/>
            <a:chExt cx="4398644" cy="8125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98644" cy="812507"/>
            </a:xfrm>
            <a:custGeom>
              <a:avLst/>
              <a:gdLst/>
              <a:ahLst/>
              <a:cxnLst/>
              <a:rect l="l" t="t" r="r" b="b"/>
              <a:pathLst>
                <a:path w="4398644" h="812507">
                  <a:moveTo>
                    <a:pt x="0" y="0"/>
                  </a:moveTo>
                  <a:lnTo>
                    <a:pt x="4398644" y="0"/>
                  </a:lnTo>
                  <a:lnTo>
                    <a:pt x="4398644" y="812507"/>
                  </a:lnTo>
                  <a:lnTo>
                    <a:pt x="0" y="81250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398644" cy="869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7615658" y="3790134"/>
            <a:ext cx="1013378" cy="829703"/>
          </a:xfrm>
          <a:custGeom>
            <a:avLst/>
            <a:gdLst/>
            <a:ahLst/>
            <a:cxnLst/>
            <a:rect l="l" t="t" r="r" b="b"/>
            <a:pathLst>
              <a:path w="1013378" h="829703">
                <a:moveTo>
                  <a:pt x="0" y="0"/>
                </a:moveTo>
                <a:lnTo>
                  <a:pt x="1013379" y="0"/>
                </a:lnTo>
                <a:lnTo>
                  <a:pt x="1013379" y="829703"/>
                </a:lnTo>
                <a:lnTo>
                  <a:pt x="0" y="829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7795798" y="5381027"/>
            <a:ext cx="9888846" cy="1636087"/>
            <a:chOff x="0" y="0"/>
            <a:chExt cx="4280571" cy="70821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80571" cy="708211"/>
            </a:xfrm>
            <a:custGeom>
              <a:avLst/>
              <a:gdLst/>
              <a:ahLst/>
              <a:cxnLst/>
              <a:rect l="l" t="t" r="r" b="b"/>
              <a:pathLst>
                <a:path w="4280571" h="708211">
                  <a:moveTo>
                    <a:pt x="0" y="0"/>
                  </a:moveTo>
                  <a:lnTo>
                    <a:pt x="4280571" y="0"/>
                  </a:lnTo>
                  <a:lnTo>
                    <a:pt x="4280571" y="708211"/>
                  </a:lnTo>
                  <a:lnTo>
                    <a:pt x="0" y="70821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280571" cy="746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50888" y="5360699"/>
            <a:ext cx="10161615" cy="1812804"/>
            <a:chOff x="0" y="0"/>
            <a:chExt cx="4398644" cy="78470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98644" cy="784706"/>
            </a:xfrm>
            <a:custGeom>
              <a:avLst/>
              <a:gdLst/>
              <a:ahLst/>
              <a:cxnLst/>
              <a:rect l="l" t="t" r="r" b="b"/>
              <a:pathLst>
                <a:path w="4398644" h="784706">
                  <a:moveTo>
                    <a:pt x="0" y="0"/>
                  </a:moveTo>
                  <a:lnTo>
                    <a:pt x="4398644" y="0"/>
                  </a:lnTo>
                  <a:lnTo>
                    <a:pt x="4398644" y="784706"/>
                  </a:lnTo>
                  <a:lnTo>
                    <a:pt x="0" y="78470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398644" cy="8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7814848" y="5645089"/>
            <a:ext cx="743979" cy="897712"/>
          </a:xfrm>
          <a:custGeom>
            <a:avLst/>
            <a:gdLst/>
            <a:ahLst/>
            <a:cxnLst/>
            <a:rect l="l" t="t" r="r" b="b"/>
            <a:pathLst>
              <a:path w="743979" h="897712">
                <a:moveTo>
                  <a:pt x="0" y="0"/>
                </a:moveTo>
                <a:lnTo>
                  <a:pt x="743979" y="0"/>
                </a:lnTo>
                <a:lnTo>
                  <a:pt x="743979" y="897712"/>
                </a:lnTo>
                <a:lnTo>
                  <a:pt x="0" y="897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642282" y="1751788"/>
            <a:ext cx="986755" cy="688934"/>
          </a:xfrm>
          <a:custGeom>
            <a:avLst/>
            <a:gdLst/>
            <a:ahLst/>
            <a:cxnLst/>
            <a:rect l="l" t="t" r="r" b="b"/>
            <a:pathLst>
              <a:path w="986755" h="688934">
                <a:moveTo>
                  <a:pt x="0" y="0"/>
                </a:moveTo>
                <a:lnTo>
                  <a:pt x="986755" y="0"/>
                </a:lnTo>
                <a:lnTo>
                  <a:pt x="986755" y="688935"/>
                </a:lnTo>
                <a:lnTo>
                  <a:pt x="0" y="6889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8933837" y="3461843"/>
            <a:ext cx="8226245" cy="153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After the restoration, </a:t>
            </a:r>
            <a:r>
              <a:rPr lang="en-US" sz="214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 additional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classrooms, a new choir hall with a capacity of </a:t>
            </a:r>
            <a:r>
              <a:rPr lang="en-US" sz="214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70 people</a:t>
            </a:r>
            <a:r>
              <a:rPr lang="en-US" sz="214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for concert choirs and symphony orchestra rehearsals will appear in the school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33837" y="5597464"/>
            <a:ext cx="8226245" cy="122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7"/>
              </a:lnSpc>
              <a:spcBef>
                <a:spcPct val="0"/>
              </a:spcBef>
            </a:pPr>
            <a:r>
              <a:rPr lang="en-US" sz="2312" spc="-20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 order to expand the range of educational services in the future, the school will have the opportunity to expand other artistic specializations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957455" y="1458089"/>
            <a:ext cx="8317190" cy="121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building of the music school is included in the State Register of Immovable Monuments of Ukraine as an architectural monument of local significance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Довільний</PresentationFormat>
  <Paragraphs>22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Helios Extended Bold</vt:lpstr>
      <vt:lpstr>Calibri</vt:lpstr>
      <vt:lpstr>Arial</vt:lpstr>
      <vt:lpstr>Helios Extended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2024-11-05T14:54:00Z</dcterms:modified>
  <dc:identifier>DAGTDkWGydA</dc:identifier>
</cp:coreProperties>
</file>